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2451B-186D-4C62-A378-BE831FD571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7E064-B7F3-41A1-8F4B-208AC3EE34EB}">
      <dgm:prSet phldrT="[Текст]" custT="1"/>
      <dgm:spPr/>
      <dgm:t>
        <a:bodyPr/>
        <a:lstStyle/>
        <a:p>
          <a:r>
            <a:rPr lang="ru-RU" sz="3600" b="1" dirty="0" smtClean="0"/>
            <a:t>Элементы клетки</a:t>
          </a:r>
          <a:endParaRPr lang="ru-RU" sz="3600" b="1" dirty="0"/>
        </a:p>
      </dgm:t>
    </dgm:pt>
    <dgm:pt modelId="{ED9C4A1D-05DD-4B2B-A589-0F41323EABB3}" type="parTrans" cxnId="{C43FA45B-A0D9-41C1-9B18-683C2EECC477}">
      <dgm:prSet/>
      <dgm:spPr/>
      <dgm:t>
        <a:bodyPr/>
        <a:lstStyle/>
        <a:p>
          <a:endParaRPr lang="ru-RU" b="0"/>
        </a:p>
      </dgm:t>
    </dgm:pt>
    <dgm:pt modelId="{54EF8B18-5EFE-4701-8BA5-228A9C5EB274}" type="sibTrans" cxnId="{C43FA45B-A0D9-41C1-9B18-683C2EECC477}">
      <dgm:prSet/>
      <dgm:spPr/>
      <dgm:t>
        <a:bodyPr/>
        <a:lstStyle/>
        <a:p>
          <a:endParaRPr lang="ru-RU" b="0"/>
        </a:p>
      </dgm:t>
    </dgm:pt>
    <dgm:pt modelId="{FA9FF835-E60E-4939-88E7-C5D64AA96805}">
      <dgm:prSet phldrT="[Текст]"/>
      <dgm:spPr/>
      <dgm:t>
        <a:bodyPr/>
        <a:lstStyle/>
        <a:p>
          <a:r>
            <a:rPr lang="ru-RU" b="0" dirty="0" smtClean="0"/>
            <a:t>Макроэлементы (98 %)</a:t>
          </a:r>
          <a:endParaRPr lang="ru-RU" b="0" dirty="0"/>
        </a:p>
      </dgm:t>
    </dgm:pt>
    <dgm:pt modelId="{00B697AD-9A74-46A3-82AF-75DE6449A1D9}" type="parTrans" cxnId="{C236A24B-0CE8-4819-9E2D-DA7FC7983CD2}">
      <dgm:prSet/>
      <dgm:spPr/>
      <dgm:t>
        <a:bodyPr/>
        <a:lstStyle/>
        <a:p>
          <a:endParaRPr lang="ru-RU" b="0"/>
        </a:p>
      </dgm:t>
    </dgm:pt>
    <dgm:pt modelId="{E727E254-8021-4FD1-8F30-2A9296B4B318}" type="sibTrans" cxnId="{C236A24B-0CE8-4819-9E2D-DA7FC7983CD2}">
      <dgm:prSet/>
      <dgm:spPr/>
      <dgm:t>
        <a:bodyPr/>
        <a:lstStyle/>
        <a:p>
          <a:endParaRPr lang="ru-RU" b="0"/>
        </a:p>
      </dgm:t>
    </dgm:pt>
    <dgm:pt modelId="{B14AA21E-C61E-4B37-B446-070BB50745A0}">
      <dgm:prSet phldrT="[Текст]"/>
      <dgm:spPr/>
      <dgm:t>
        <a:bodyPr/>
        <a:lstStyle/>
        <a:p>
          <a:r>
            <a:rPr lang="ru-RU" b="0" dirty="0" smtClean="0"/>
            <a:t>Микроэлементы (1,9%)</a:t>
          </a:r>
          <a:endParaRPr lang="ru-RU" b="0" dirty="0"/>
        </a:p>
      </dgm:t>
    </dgm:pt>
    <dgm:pt modelId="{18AAA431-8747-4FFF-8102-2927BA22CD73}" type="parTrans" cxnId="{820C52F2-E5E8-4B11-A9AD-842E97B4A294}">
      <dgm:prSet/>
      <dgm:spPr/>
      <dgm:t>
        <a:bodyPr/>
        <a:lstStyle/>
        <a:p>
          <a:endParaRPr lang="ru-RU" b="0"/>
        </a:p>
      </dgm:t>
    </dgm:pt>
    <dgm:pt modelId="{C332FF21-E05F-4172-A648-2D303765F844}" type="sibTrans" cxnId="{820C52F2-E5E8-4B11-A9AD-842E97B4A294}">
      <dgm:prSet/>
      <dgm:spPr/>
      <dgm:t>
        <a:bodyPr/>
        <a:lstStyle/>
        <a:p>
          <a:endParaRPr lang="ru-RU" b="0"/>
        </a:p>
      </dgm:t>
    </dgm:pt>
    <dgm:pt modelId="{4F33801D-9DE8-407A-903C-DE3B8BF6E8DF}">
      <dgm:prSet phldrT="[Текст]"/>
      <dgm:spPr/>
      <dgm:t>
        <a:bodyPr/>
        <a:lstStyle/>
        <a:p>
          <a:r>
            <a:rPr lang="ru-RU" b="0" dirty="0" err="1" smtClean="0"/>
            <a:t>Ультрамикроэлементы</a:t>
          </a:r>
          <a:r>
            <a:rPr lang="ru-RU" b="0" dirty="0" smtClean="0"/>
            <a:t> (0,1%)</a:t>
          </a:r>
          <a:endParaRPr lang="ru-RU" b="0" dirty="0"/>
        </a:p>
      </dgm:t>
    </dgm:pt>
    <dgm:pt modelId="{DCDB74F7-B752-46C9-A865-8B54198B8642}" type="parTrans" cxnId="{DF334532-F05B-45C0-A4EF-4295F4FE35AE}">
      <dgm:prSet/>
      <dgm:spPr/>
      <dgm:t>
        <a:bodyPr/>
        <a:lstStyle/>
        <a:p>
          <a:endParaRPr lang="ru-RU" b="0"/>
        </a:p>
      </dgm:t>
    </dgm:pt>
    <dgm:pt modelId="{236C2459-C3D5-4922-A591-73ABEFAB0B62}" type="sibTrans" cxnId="{DF334532-F05B-45C0-A4EF-4295F4FE35AE}">
      <dgm:prSet/>
      <dgm:spPr/>
      <dgm:t>
        <a:bodyPr/>
        <a:lstStyle/>
        <a:p>
          <a:endParaRPr lang="ru-RU" b="0"/>
        </a:p>
      </dgm:t>
    </dgm:pt>
    <dgm:pt modelId="{C6EFD570-939E-4834-B06E-D340ED785645}" type="pres">
      <dgm:prSet presAssocID="{5532451B-186D-4C62-A378-BE831FD571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A020B3-04CF-4699-B411-0F75355A4B04}" type="pres">
      <dgm:prSet presAssocID="{0EE7E064-B7F3-41A1-8F4B-208AC3EE34EB}" presName="hierRoot1" presStyleCnt="0">
        <dgm:presLayoutVars>
          <dgm:hierBranch val="init"/>
        </dgm:presLayoutVars>
      </dgm:prSet>
      <dgm:spPr/>
    </dgm:pt>
    <dgm:pt modelId="{28FEB0C4-4007-480E-A6DD-6B18AEB3484D}" type="pres">
      <dgm:prSet presAssocID="{0EE7E064-B7F3-41A1-8F4B-208AC3EE34EB}" presName="rootComposite1" presStyleCnt="0"/>
      <dgm:spPr/>
    </dgm:pt>
    <dgm:pt modelId="{EEDD3793-D3AA-4477-900D-3CB7BE68820A}" type="pres">
      <dgm:prSet presAssocID="{0EE7E064-B7F3-41A1-8F4B-208AC3EE34EB}" presName="rootText1" presStyleLbl="node0" presStyleIdx="0" presStyleCnt="1" custScaleX="176369" custScaleY="200048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C6FD2-5247-4940-A4B8-E0EBDA25C4AB}" type="pres">
      <dgm:prSet presAssocID="{0EE7E064-B7F3-41A1-8F4B-208AC3EE34E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CAB1F6B-EA11-43B5-A6A6-125353777F58}" type="pres">
      <dgm:prSet presAssocID="{0EE7E064-B7F3-41A1-8F4B-208AC3EE34EB}" presName="hierChild2" presStyleCnt="0"/>
      <dgm:spPr/>
    </dgm:pt>
    <dgm:pt modelId="{504173BC-9413-43CB-B737-A4496F2524CE}" type="pres">
      <dgm:prSet presAssocID="{00B697AD-9A74-46A3-82AF-75DE6449A1D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376F43C-298D-448F-ACEB-661A645E16FB}" type="pres">
      <dgm:prSet presAssocID="{FA9FF835-E60E-4939-88E7-C5D64AA96805}" presName="hierRoot2" presStyleCnt="0">
        <dgm:presLayoutVars>
          <dgm:hierBranch val="init"/>
        </dgm:presLayoutVars>
      </dgm:prSet>
      <dgm:spPr/>
    </dgm:pt>
    <dgm:pt modelId="{DE6EAE5F-521B-4653-87B9-28EC3190A741}" type="pres">
      <dgm:prSet presAssocID="{FA9FF835-E60E-4939-88E7-C5D64AA96805}" presName="rootComposite" presStyleCnt="0"/>
      <dgm:spPr/>
    </dgm:pt>
    <dgm:pt modelId="{7BA96468-1EE5-4D9D-A5B1-87AF0C5C3890}" type="pres">
      <dgm:prSet presAssocID="{FA9FF835-E60E-4939-88E7-C5D64AA9680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A14202-D7B3-481F-AAC9-827EC811267C}" type="pres">
      <dgm:prSet presAssocID="{FA9FF835-E60E-4939-88E7-C5D64AA96805}" presName="rootConnector" presStyleLbl="node2" presStyleIdx="0" presStyleCnt="3"/>
      <dgm:spPr/>
      <dgm:t>
        <a:bodyPr/>
        <a:lstStyle/>
        <a:p>
          <a:endParaRPr lang="ru-RU"/>
        </a:p>
      </dgm:t>
    </dgm:pt>
    <dgm:pt modelId="{DA791E81-3598-4578-8E71-7FC7F89E28E7}" type="pres">
      <dgm:prSet presAssocID="{FA9FF835-E60E-4939-88E7-C5D64AA96805}" presName="hierChild4" presStyleCnt="0"/>
      <dgm:spPr/>
    </dgm:pt>
    <dgm:pt modelId="{C25B430F-CCEB-46F8-803D-1B54518D5993}" type="pres">
      <dgm:prSet presAssocID="{FA9FF835-E60E-4939-88E7-C5D64AA96805}" presName="hierChild5" presStyleCnt="0"/>
      <dgm:spPr/>
    </dgm:pt>
    <dgm:pt modelId="{F43E3657-66D5-47CB-9CA9-EE1920F56C48}" type="pres">
      <dgm:prSet presAssocID="{18AAA431-8747-4FFF-8102-2927BA22CD7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CD069A3-73DB-445A-BEE1-A82E90BCF4EC}" type="pres">
      <dgm:prSet presAssocID="{B14AA21E-C61E-4B37-B446-070BB50745A0}" presName="hierRoot2" presStyleCnt="0">
        <dgm:presLayoutVars>
          <dgm:hierBranch val="init"/>
        </dgm:presLayoutVars>
      </dgm:prSet>
      <dgm:spPr/>
    </dgm:pt>
    <dgm:pt modelId="{C8E6E646-5C7A-4C8A-8362-4F661948852B}" type="pres">
      <dgm:prSet presAssocID="{B14AA21E-C61E-4B37-B446-070BB50745A0}" presName="rootComposite" presStyleCnt="0"/>
      <dgm:spPr/>
    </dgm:pt>
    <dgm:pt modelId="{EA316BAB-76E9-4688-B28B-83004732C8C9}" type="pres">
      <dgm:prSet presAssocID="{B14AA21E-C61E-4B37-B446-070BB50745A0}" presName="rootText" presStyleLbl="node2" presStyleIdx="1" presStyleCnt="3" custScaleX="118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4C0F89-6579-43E0-B1F9-3242F6260578}" type="pres">
      <dgm:prSet presAssocID="{B14AA21E-C61E-4B37-B446-070BB50745A0}" presName="rootConnector" presStyleLbl="node2" presStyleIdx="1" presStyleCnt="3"/>
      <dgm:spPr/>
      <dgm:t>
        <a:bodyPr/>
        <a:lstStyle/>
        <a:p>
          <a:endParaRPr lang="ru-RU"/>
        </a:p>
      </dgm:t>
    </dgm:pt>
    <dgm:pt modelId="{0EE816DA-697E-44FE-8EC1-617EB61960F2}" type="pres">
      <dgm:prSet presAssocID="{B14AA21E-C61E-4B37-B446-070BB50745A0}" presName="hierChild4" presStyleCnt="0"/>
      <dgm:spPr/>
    </dgm:pt>
    <dgm:pt modelId="{025784BC-EC2F-45B8-BF31-DF3030B36DC2}" type="pres">
      <dgm:prSet presAssocID="{B14AA21E-C61E-4B37-B446-070BB50745A0}" presName="hierChild5" presStyleCnt="0"/>
      <dgm:spPr/>
    </dgm:pt>
    <dgm:pt modelId="{35A8B445-AC3E-44E1-BEA8-2A660FF31427}" type="pres">
      <dgm:prSet presAssocID="{DCDB74F7-B752-46C9-A865-8B54198B864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9EED5D9-2F4F-4F5C-9FC9-B4181104D15E}" type="pres">
      <dgm:prSet presAssocID="{4F33801D-9DE8-407A-903C-DE3B8BF6E8DF}" presName="hierRoot2" presStyleCnt="0">
        <dgm:presLayoutVars>
          <dgm:hierBranch val="init"/>
        </dgm:presLayoutVars>
      </dgm:prSet>
      <dgm:spPr/>
    </dgm:pt>
    <dgm:pt modelId="{A0B9B975-75CE-400C-9C00-02DA2207CAA4}" type="pres">
      <dgm:prSet presAssocID="{4F33801D-9DE8-407A-903C-DE3B8BF6E8DF}" presName="rootComposite" presStyleCnt="0"/>
      <dgm:spPr/>
    </dgm:pt>
    <dgm:pt modelId="{BC64B115-23E4-4879-A319-B0E8B38D6D03}" type="pres">
      <dgm:prSet presAssocID="{4F33801D-9DE8-407A-903C-DE3B8BF6E8DF}" presName="rootText" presStyleLbl="node2" presStyleIdx="2" presStyleCnt="3" custScaleX="15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540EB-517A-487D-B0C3-37DBA1168545}" type="pres">
      <dgm:prSet presAssocID="{4F33801D-9DE8-407A-903C-DE3B8BF6E8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4FFCEB0B-56E9-4622-90D8-86BF620FDD89}" type="pres">
      <dgm:prSet presAssocID="{4F33801D-9DE8-407A-903C-DE3B8BF6E8DF}" presName="hierChild4" presStyleCnt="0"/>
      <dgm:spPr/>
    </dgm:pt>
    <dgm:pt modelId="{7E9C67BF-DB1C-414D-BD74-3CF7083D7AED}" type="pres">
      <dgm:prSet presAssocID="{4F33801D-9DE8-407A-903C-DE3B8BF6E8DF}" presName="hierChild5" presStyleCnt="0"/>
      <dgm:spPr/>
    </dgm:pt>
    <dgm:pt modelId="{994A9717-C4B8-4993-AC13-3CBF8BF2D027}" type="pres">
      <dgm:prSet presAssocID="{0EE7E064-B7F3-41A1-8F4B-208AC3EE34EB}" presName="hierChild3" presStyleCnt="0"/>
      <dgm:spPr/>
    </dgm:pt>
  </dgm:ptLst>
  <dgm:cxnLst>
    <dgm:cxn modelId="{06178395-FA3F-4171-B82A-68D681D08E95}" type="presOf" srcId="{4F33801D-9DE8-407A-903C-DE3B8BF6E8DF}" destId="{BC64B115-23E4-4879-A319-B0E8B38D6D03}" srcOrd="0" destOrd="0" presId="urn:microsoft.com/office/officeart/2005/8/layout/orgChart1"/>
    <dgm:cxn modelId="{50F16E60-A277-45CB-B878-9C02C0C330F8}" type="presOf" srcId="{18AAA431-8747-4FFF-8102-2927BA22CD73}" destId="{F43E3657-66D5-47CB-9CA9-EE1920F56C48}" srcOrd="0" destOrd="0" presId="urn:microsoft.com/office/officeart/2005/8/layout/orgChart1"/>
    <dgm:cxn modelId="{16969ED9-9086-436E-B974-D5051DA86D20}" type="presOf" srcId="{B14AA21E-C61E-4B37-B446-070BB50745A0}" destId="{194C0F89-6579-43E0-B1F9-3242F6260578}" srcOrd="1" destOrd="0" presId="urn:microsoft.com/office/officeart/2005/8/layout/orgChart1"/>
    <dgm:cxn modelId="{1E8E1156-E540-449A-A41A-DCA9956D69C6}" type="presOf" srcId="{B14AA21E-C61E-4B37-B446-070BB50745A0}" destId="{EA316BAB-76E9-4688-B28B-83004732C8C9}" srcOrd="0" destOrd="0" presId="urn:microsoft.com/office/officeart/2005/8/layout/orgChart1"/>
    <dgm:cxn modelId="{C43FA45B-A0D9-41C1-9B18-683C2EECC477}" srcId="{5532451B-186D-4C62-A378-BE831FD5714A}" destId="{0EE7E064-B7F3-41A1-8F4B-208AC3EE34EB}" srcOrd="0" destOrd="0" parTransId="{ED9C4A1D-05DD-4B2B-A589-0F41323EABB3}" sibTransId="{54EF8B18-5EFE-4701-8BA5-228A9C5EB274}"/>
    <dgm:cxn modelId="{E9AD0DDB-1C14-4A0B-879F-C42E471D3790}" type="presOf" srcId="{4F33801D-9DE8-407A-903C-DE3B8BF6E8DF}" destId="{9E8540EB-517A-487D-B0C3-37DBA1168545}" srcOrd="1" destOrd="0" presId="urn:microsoft.com/office/officeart/2005/8/layout/orgChart1"/>
    <dgm:cxn modelId="{3E0DB46A-E568-4A5B-B2DC-39DF6A5DD9F1}" type="presOf" srcId="{DCDB74F7-B752-46C9-A865-8B54198B8642}" destId="{35A8B445-AC3E-44E1-BEA8-2A660FF31427}" srcOrd="0" destOrd="0" presId="urn:microsoft.com/office/officeart/2005/8/layout/orgChart1"/>
    <dgm:cxn modelId="{DF334532-F05B-45C0-A4EF-4295F4FE35AE}" srcId="{0EE7E064-B7F3-41A1-8F4B-208AC3EE34EB}" destId="{4F33801D-9DE8-407A-903C-DE3B8BF6E8DF}" srcOrd="2" destOrd="0" parTransId="{DCDB74F7-B752-46C9-A865-8B54198B8642}" sibTransId="{236C2459-C3D5-4922-A591-73ABEFAB0B62}"/>
    <dgm:cxn modelId="{5D8A90E8-F980-4346-8DE4-C328DD5252C5}" type="presOf" srcId="{0EE7E064-B7F3-41A1-8F4B-208AC3EE34EB}" destId="{EEDD3793-D3AA-4477-900D-3CB7BE68820A}" srcOrd="0" destOrd="0" presId="urn:microsoft.com/office/officeart/2005/8/layout/orgChart1"/>
    <dgm:cxn modelId="{C236A24B-0CE8-4819-9E2D-DA7FC7983CD2}" srcId="{0EE7E064-B7F3-41A1-8F4B-208AC3EE34EB}" destId="{FA9FF835-E60E-4939-88E7-C5D64AA96805}" srcOrd="0" destOrd="0" parTransId="{00B697AD-9A74-46A3-82AF-75DE6449A1D9}" sibTransId="{E727E254-8021-4FD1-8F30-2A9296B4B318}"/>
    <dgm:cxn modelId="{4E277C50-B42D-4318-95B2-9E6E5A8FA930}" type="presOf" srcId="{FA9FF835-E60E-4939-88E7-C5D64AA96805}" destId="{F2A14202-D7B3-481F-AAC9-827EC811267C}" srcOrd="1" destOrd="0" presId="urn:microsoft.com/office/officeart/2005/8/layout/orgChart1"/>
    <dgm:cxn modelId="{EA07EA0E-1D76-45FD-9CE4-C482E9B03FB9}" type="presOf" srcId="{FA9FF835-E60E-4939-88E7-C5D64AA96805}" destId="{7BA96468-1EE5-4D9D-A5B1-87AF0C5C3890}" srcOrd="0" destOrd="0" presId="urn:microsoft.com/office/officeart/2005/8/layout/orgChart1"/>
    <dgm:cxn modelId="{6A5CC1A4-F2C1-4632-B1BC-3A8C663E9FF8}" type="presOf" srcId="{5532451B-186D-4C62-A378-BE831FD5714A}" destId="{C6EFD570-939E-4834-B06E-D340ED785645}" srcOrd="0" destOrd="0" presId="urn:microsoft.com/office/officeart/2005/8/layout/orgChart1"/>
    <dgm:cxn modelId="{820C52F2-E5E8-4B11-A9AD-842E97B4A294}" srcId="{0EE7E064-B7F3-41A1-8F4B-208AC3EE34EB}" destId="{B14AA21E-C61E-4B37-B446-070BB50745A0}" srcOrd="1" destOrd="0" parTransId="{18AAA431-8747-4FFF-8102-2927BA22CD73}" sibTransId="{C332FF21-E05F-4172-A648-2D303765F844}"/>
    <dgm:cxn modelId="{BD5A0630-6090-4BDA-81F5-CCEBDA8B0ADC}" type="presOf" srcId="{00B697AD-9A74-46A3-82AF-75DE6449A1D9}" destId="{504173BC-9413-43CB-B737-A4496F2524CE}" srcOrd="0" destOrd="0" presId="urn:microsoft.com/office/officeart/2005/8/layout/orgChart1"/>
    <dgm:cxn modelId="{F019183C-EA1A-4A49-8F78-0AA9A4C762CF}" type="presOf" srcId="{0EE7E064-B7F3-41A1-8F4B-208AC3EE34EB}" destId="{964C6FD2-5247-4940-A4B8-E0EBDA25C4AB}" srcOrd="1" destOrd="0" presId="urn:microsoft.com/office/officeart/2005/8/layout/orgChart1"/>
    <dgm:cxn modelId="{EE4A7CA8-86CF-4359-9D21-F10137DDA198}" type="presParOf" srcId="{C6EFD570-939E-4834-B06E-D340ED785645}" destId="{70A020B3-04CF-4699-B411-0F75355A4B04}" srcOrd="0" destOrd="0" presId="urn:microsoft.com/office/officeart/2005/8/layout/orgChart1"/>
    <dgm:cxn modelId="{D2673C47-5167-436A-B647-5183CE200CB9}" type="presParOf" srcId="{70A020B3-04CF-4699-B411-0F75355A4B04}" destId="{28FEB0C4-4007-480E-A6DD-6B18AEB3484D}" srcOrd="0" destOrd="0" presId="urn:microsoft.com/office/officeart/2005/8/layout/orgChart1"/>
    <dgm:cxn modelId="{468B75F0-B81F-4975-A9BF-8A9FCFD39B12}" type="presParOf" srcId="{28FEB0C4-4007-480E-A6DD-6B18AEB3484D}" destId="{EEDD3793-D3AA-4477-900D-3CB7BE68820A}" srcOrd="0" destOrd="0" presId="urn:microsoft.com/office/officeart/2005/8/layout/orgChart1"/>
    <dgm:cxn modelId="{3CDCAB9C-CBDD-4477-9ACA-39810FB8831D}" type="presParOf" srcId="{28FEB0C4-4007-480E-A6DD-6B18AEB3484D}" destId="{964C6FD2-5247-4940-A4B8-E0EBDA25C4AB}" srcOrd="1" destOrd="0" presId="urn:microsoft.com/office/officeart/2005/8/layout/orgChart1"/>
    <dgm:cxn modelId="{7CEBB18C-88A2-4650-BBC6-58C3B91F131D}" type="presParOf" srcId="{70A020B3-04CF-4699-B411-0F75355A4B04}" destId="{1CAB1F6B-EA11-43B5-A6A6-125353777F58}" srcOrd="1" destOrd="0" presId="urn:microsoft.com/office/officeart/2005/8/layout/orgChart1"/>
    <dgm:cxn modelId="{1C871FC9-8CB0-4209-A16E-E050DBE55FB1}" type="presParOf" srcId="{1CAB1F6B-EA11-43B5-A6A6-125353777F58}" destId="{504173BC-9413-43CB-B737-A4496F2524CE}" srcOrd="0" destOrd="0" presId="urn:microsoft.com/office/officeart/2005/8/layout/orgChart1"/>
    <dgm:cxn modelId="{CCD1CA10-8028-4086-9E02-5D68ECA726C8}" type="presParOf" srcId="{1CAB1F6B-EA11-43B5-A6A6-125353777F58}" destId="{C376F43C-298D-448F-ACEB-661A645E16FB}" srcOrd="1" destOrd="0" presId="urn:microsoft.com/office/officeart/2005/8/layout/orgChart1"/>
    <dgm:cxn modelId="{87940CA9-8C9E-49AB-AA93-1BBA98210588}" type="presParOf" srcId="{C376F43C-298D-448F-ACEB-661A645E16FB}" destId="{DE6EAE5F-521B-4653-87B9-28EC3190A741}" srcOrd="0" destOrd="0" presId="urn:microsoft.com/office/officeart/2005/8/layout/orgChart1"/>
    <dgm:cxn modelId="{BE311A7D-5F15-4A2D-A64D-F4C304376461}" type="presParOf" srcId="{DE6EAE5F-521B-4653-87B9-28EC3190A741}" destId="{7BA96468-1EE5-4D9D-A5B1-87AF0C5C3890}" srcOrd="0" destOrd="0" presId="urn:microsoft.com/office/officeart/2005/8/layout/orgChart1"/>
    <dgm:cxn modelId="{30EC2249-FFBD-4F8E-B3CA-46DEAB1A774D}" type="presParOf" srcId="{DE6EAE5F-521B-4653-87B9-28EC3190A741}" destId="{F2A14202-D7B3-481F-AAC9-827EC811267C}" srcOrd="1" destOrd="0" presId="urn:microsoft.com/office/officeart/2005/8/layout/orgChart1"/>
    <dgm:cxn modelId="{D55A16AA-63ED-4611-9296-EEC02C8DF711}" type="presParOf" srcId="{C376F43C-298D-448F-ACEB-661A645E16FB}" destId="{DA791E81-3598-4578-8E71-7FC7F89E28E7}" srcOrd="1" destOrd="0" presId="urn:microsoft.com/office/officeart/2005/8/layout/orgChart1"/>
    <dgm:cxn modelId="{C288D7CB-EFEC-475D-8B09-EA2A65E5EDFA}" type="presParOf" srcId="{C376F43C-298D-448F-ACEB-661A645E16FB}" destId="{C25B430F-CCEB-46F8-803D-1B54518D5993}" srcOrd="2" destOrd="0" presId="urn:microsoft.com/office/officeart/2005/8/layout/orgChart1"/>
    <dgm:cxn modelId="{A6A3D4DD-9B1B-47F4-B218-A3FC8C45E74F}" type="presParOf" srcId="{1CAB1F6B-EA11-43B5-A6A6-125353777F58}" destId="{F43E3657-66D5-47CB-9CA9-EE1920F56C48}" srcOrd="2" destOrd="0" presId="urn:microsoft.com/office/officeart/2005/8/layout/orgChart1"/>
    <dgm:cxn modelId="{F1C6A26E-5258-42EB-A29B-34F8E14C2231}" type="presParOf" srcId="{1CAB1F6B-EA11-43B5-A6A6-125353777F58}" destId="{2CD069A3-73DB-445A-BEE1-A82E90BCF4EC}" srcOrd="3" destOrd="0" presId="urn:microsoft.com/office/officeart/2005/8/layout/orgChart1"/>
    <dgm:cxn modelId="{34E5B19C-ACCC-4F76-A631-DC191C2489A4}" type="presParOf" srcId="{2CD069A3-73DB-445A-BEE1-A82E90BCF4EC}" destId="{C8E6E646-5C7A-4C8A-8362-4F661948852B}" srcOrd="0" destOrd="0" presId="urn:microsoft.com/office/officeart/2005/8/layout/orgChart1"/>
    <dgm:cxn modelId="{A6FD7C8E-35D7-489A-A1EF-4CC67EAD05D2}" type="presParOf" srcId="{C8E6E646-5C7A-4C8A-8362-4F661948852B}" destId="{EA316BAB-76E9-4688-B28B-83004732C8C9}" srcOrd="0" destOrd="0" presId="urn:microsoft.com/office/officeart/2005/8/layout/orgChart1"/>
    <dgm:cxn modelId="{42BE855F-9238-4685-8107-E7A688AB537A}" type="presParOf" srcId="{C8E6E646-5C7A-4C8A-8362-4F661948852B}" destId="{194C0F89-6579-43E0-B1F9-3242F6260578}" srcOrd="1" destOrd="0" presId="urn:microsoft.com/office/officeart/2005/8/layout/orgChart1"/>
    <dgm:cxn modelId="{D23FB567-4AD0-4ECD-BE56-39BEF9CAC8AA}" type="presParOf" srcId="{2CD069A3-73DB-445A-BEE1-A82E90BCF4EC}" destId="{0EE816DA-697E-44FE-8EC1-617EB61960F2}" srcOrd="1" destOrd="0" presId="urn:microsoft.com/office/officeart/2005/8/layout/orgChart1"/>
    <dgm:cxn modelId="{D9D1012F-B295-47B9-83B2-EA7CFCEDE0E1}" type="presParOf" srcId="{2CD069A3-73DB-445A-BEE1-A82E90BCF4EC}" destId="{025784BC-EC2F-45B8-BF31-DF3030B36DC2}" srcOrd="2" destOrd="0" presId="urn:microsoft.com/office/officeart/2005/8/layout/orgChart1"/>
    <dgm:cxn modelId="{29BA478E-B835-4E7A-AB8F-99419DF02A09}" type="presParOf" srcId="{1CAB1F6B-EA11-43B5-A6A6-125353777F58}" destId="{35A8B445-AC3E-44E1-BEA8-2A660FF31427}" srcOrd="4" destOrd="0" presId="urn:microsoft.com/office/officeart/2005/8/layout/orgChart1"/>
    <dgm:cxn modelId="{44872E70-ADC0-4AE4-9A78-1F02C02BADCA}" type="presParOf" srcId="{1CAB1F6B-EA11-43B5-A6A6-125353777F58}" destId="{F9EED5D9-2F4F-4F5C-9FC9-B4181104D15E}" srcOrd="5" destOrd="0" presId="urn:microsoft.com/office/officeart/2005/8/layout/orgChart1"/>
    <dgm:cxn modelId="{9FD50349-7C0F-4D8A-BAFF-2578584E22BF}" type="presParOf" srcId="{F9EED5D9-2F4F-4F5C-9FC9-B4181104D15E}" destId="{A0B9B975-75CE-400C-9C00-02DA2207CAA4}" srcOrd="0" destOrd="0" presId="urn:microsoft.com/office/officeart/2005/8/layout/orgChart1"/>
    <dgm:cxn modelId="{A19507EA-B1B5-4767-936F-6607F35F5E75}" type="presParOf" srcId="{A0B9B975-75CE-400C-9C00-02DA2207CAA4}" destId="{BC64B115-23E4-4879-A319-B0E8B38D6D03}" srcOrd="0" destOrd="0" presId="urn:microsoft.com/office/officeart/2005/8/layout/orgChart1"/>
    <dgm:cxn modelId="{F17DED25-1D1E-4E5A-B979-1F4862341A0D}" type="presParOf" srcId="{A0B9B975-75CE-400C-9C00-02DA2207CAA4}" destId="{9E8540EB-517A-487D-B0C3-37DBA1168545}" srcOrd="1" destOrd="0" presId="urn:microsoft.com/office/officeart/2005/8/layout/orgChart1"/>
    <dgm:cxn modelId="{F81A252E-D195-4E9F-A0A2-EFBD167E6698}" type="presParOf" srcId="{F9EED5D9-2F4F-4F5C-9FC9-B4181104D15E}" destId="{4FFCEB0B-56E9-4622-90D8-86BF620FDD89}" srcOrd="1" destOrd="0" presId="urn:microsoft.com/office/officeart/2005/8/layout/orgChart1"/>
    <dgm:cxn modelId="{F5BD25DD-EF18-4A10-80DD-A91DACA84ADA}" type="presParOf" srcId="{F9EED5D9-2F4F-4F5C-9FC9-B4181104D15E}" destId="{7E9C67BF-DB1C-414D-BD74-3CF7083D7AED}" srcOrd="2" destOrd="0" presId="urn:microsoft.com/office/officeart/2005/8/layout/orgChart1"/>
    <dgm:cxn modelId="{CF05C90E-52CB-4491-AECD-FCA4CE75D158}" type="presParOf" srcId="{70A020B3-04CF-4699-B411-0F75355A4B04}" destId="{994A9717-C4B8-4993-AC13-3CBF8BF2D027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F539F-1463-4C6E-B5D6-BAE627328B0D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4E438-024A-415A-9061-5EF977D74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E438-024A-415A-9061-5EF977D743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E438-024A-415A-9061-5EF977D7439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E438-024A-415A-9061-5EF977D743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4E438-024A-415A-9061-5EF977D7439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6F5E03-951A-4CCC-B700-5C5B66142B8B}" type="datetimeFigureOut">
              <a:rPr lang="ru-RU" smtClean="0"/>
              <a:pPr/>
              <a:t>08.10.2009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EDC3F7-93DB-48D7-8A9F-618CA98CE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72415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Неорганические вещества клетки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500702"/>
            <a:ext cx="2143140" cy="788194"/>
          </a:xfrm>
        </p:spPr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-2\картинки биология\общая биология\цитология\химический состав клетки\роль каль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753" y="1428736"/>
            <a:ext cx="7493197" cy="5429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00105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Ca</a:t>
            </a:r>
            <a:r>
              <a:rPr lang="ru-RU" sz="3600" b="1" dirty="0" smtClean="0"/>
              <a:t> – формирует костную ткань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ОИ ДОКУМЕНТЫ-2\картинки биология\общая биология\цитология\химический состав клетки\роль кальция и фосфора.jpg"/>
          <p:cNvPicPr>
            <a:picLocks noChangeAspect="1" noChangeArrowheads="1"/>
          </p:cNvPicPr>
          <p:nvPr/>
        </p:nvPicPr>
        <p:blipFill>
          <a:blip r:embed="rId2"/>
          <a:srcRect l="2830" r="3436"/>
          <a:stretch>
            <a:fillRect/>
          </a:stretch>
        </p:blipFill>
        <p:spPr bwMode="auto">
          <a:xfrm>
            <a:off x="0" y="0"/>
            <a:ext cx="9144000" cy="677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И ДОКУМЕНТЫ-2\картинки биология\общая биология\цитология\химический состав клетки\роль маг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29039"/>
            <a:ext cx="7929586" cy="58289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7500990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Mg </a:t>
            </a:r>
            <a:r>
              <a:rPr lang="ru-RU" sz="2400" b="1" dirty="0" smtClean="0"/>
              <a:t> - основа хлорофилла и ферментов у животных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ОИ ДОКУМЕНТЫ-2\картинки биология\общая биология\цитология\химический состав клетки\роль марганца.jpg"/>
          <p:cNvPicPr>
            <a:picLocks noChangeAspect="1" noChangeArrowheads="1"/>
          </p:cNvPicPr>
          <p:nvPr/>
        </p:nvPicPr>
        <p:blipFill>
          <a:blip r:embed="rId2"/>
          <a:srcRect b="14599"/>
          <a:stretch>
            <a:fillRect/>
          </a:stretch>
        </p:blipFill>
        <p:spPr bwMode="auto">
          <a:xfrm>
            <a:off x="157094" y="500042"/>
            <a:ext cx="891547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ОИ ДОКУМЕНТЫ-2\картинки биология\общая биология\цитология\химический состав клетки\роль меди.jpg"/>
          <p:cNvPicPr>
            <a:picLocks noChangeAspect="1" noChangeArrowheads="1"/>
          </p:cNvPicPr>
          <p:nvPr/>
        </p:nvPicPr>
        <p:blipFill>
          <a:blip r:embed="rId2"/>
          <a:srcRect r="5726" b="5027"/>
          <a:stretch>
            <a:fillRect/>
          </a:stretch>
        </p:blipFill>
        <p:spPr bwMode="auto">
          <a:xfrm>
            <a:off x="1" y="66676"/>
            <a:ext cx="9144000" cy="67913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929198"/>
            <a:ext cx="178595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МОИ ДОКУМЕНТЫ-2\картинки биология\общая биология\цитология\химический состав клетки\роль иода.jpg"/>
          <p:cNvPicPr>
            <a:picLocks noChangeAspect="1" noChangeArrowheads="1"/>
          </p:cNvPicPr>
          <p:nvPr/>
        </p:nvPicPr>
        <p:blipFill>
          <a:blip r:embed="rId3"/>
          <a:srcRect r="3804"/>
          <a:stretch>
            <a:fillRect/>
          </a:stretch>
        </p:blipFill>
        <p:spPr bwMode="auto">
          <a:xfrm>
            <a:off x="1071538" y="12890"/>
            <a:ext cx="6858048" cy="68451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14884"/>
            <a:ext cx="4000496" cy="2143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</a:t>
            </a:r>
            <a:r>
              <a:rPr lang="ru-RU" sz="4800" b="1" dirty="0" smtClean="0"/>
              <a:t> – в составе тироксина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МОИ ДОКУМЕНТЫ-2\картинки биология\общая биология\цитология\химический состав клетки\роль фт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7795936" cy="57099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5715016"/>
            <a:ext cx="3071834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 –</a:t>
            </a:r>
            <a:r>
              <a:rPr lang="ru-RU" sz="2800" b="1" dirty="0" smtClean="0"/>
              <a:t> в составе зубной эмали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элементов формируются вещества клетки</a:t>
            </a:r>
            <a:endParaRPr lang="ru-RU" b="1" dirty="0"/>
          </a:p>
        </p:txBody>
      </p:sp>
      <p:pic>
        <p:nvPicPr>
          <p:cNvPr id="15362" name="Picture 2" descr="F:\МОИ ДОКУМЕНТЫ-2\картинки биология\общая биология\цитология\химический состав клетки\вещества клетки 6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28775"/>
            <a:ext cx="8215370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470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Вода – самое распространенное вещество </a:t>
            </a:r>
            <a:r>
              <a:rPr lang="ru-RU" dirty="0" smtClean="0"/>
              <a:t>(80% массы тела)</a:t>
            </a:r>
            <a:endParaRPr lang="ru-RU" dirty="0"/>
          </a:p>
        </p:txBody>
      </p:sp>
      <p:pic>
        <p:nvPicPr>
          <p:cNvPr id="16386" name="Picture 2" descr="F:\МОИ ДОКУМЕНТЫ-2\картинки биология\общая биология\цитология\химический состав клетки\вода в живых клетк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58991"/>
            <a:ext cx="5357850" cy="4599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МОИ ДОКУМЕНТЫ-2\картинки биология\общая биология\цитология\химический состав клетки\роль фтора.jpg"/>
          <p:cNvPicPr>
            <a:picLocks noChangeAspect="1" noChangeArrowheads="1"/>
          </p:cNvPicPr>
          <p:nvPr/>
        </p:nvPicPr>
        <p:blipFill>
          <a:blip r:embed="rId2"/>
          <a:srcRect l="60811" r="1689" b="64022"/>
          <a:stretch>
            <a:fillRect/>
          </a:stretch>
        </p:blipFill>
        <p:spPr bwMode="auto">
          <a:xfrm>
            <a:off x="-1" y="0"/>
            <a:ext cx="3253143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12" y="642918"/>
            <a:ext cx="54292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клетках эмали зубов – 10%</a:t>
            </a:r>
            <a:endParaRPr lang="ru-RU" sz="2800" b="1" dirty="0"/>
          </a:p>
        </p:txBody>
      </p:sp>
      <p:pic>
        <p:nvPicPr>
          <p:cNvPr id="17411" name="Picture 3" descr="F:\МОИ ДОКУМЕНТЫ-2\картинки биология\анатомия\нервная система, органы чувств\головной мозг 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3214678" cy="2743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2928934"/>
            <a:ext cx="528638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клетках головного мозга – 85%</a:t>
            </a:r>
            <a:endParaRPr lang="ru-RU" sz="2800" b="1" dirty="0"/>
          </a:p>
        </p:txBody>
      </p:sp>
      <p:pic>
        <p:nvPicPr>
          <p:cNvPr id="17412" name="Picture 4" descr="F:\МОИ ДОКУМЕНТЫ-2\картинки биология\анатомия\нервная система, органы чувств\гл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929198"/>
            <a:ext cx="1928802" cy="19288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78" y="5357826"/>
            <a:ext cx="5929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клетках стекловидного тела глаза – 90%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В состав клетки входит около 80 химических элементов</a:t>
            </a:r>
            <a:endParaRPr lang="ru-RU" sz="4000" b="1" dirty="0"/>
          </a:p>
        </p:txBody>
      </p:sp>
      <p:pic>
        <p:nvPicPr>
          <p:cNvPr id="1026" name="Picture 2" descr="F:\МОИ ДОКУМЕНТЫ-2\картинки биология\общая биология\цитология\химический состав клетки\элементы кле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52" y="1857364"/>
            <a:ext cx="8724158" cy="4772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2500330" cy="107157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клетках каких растений и животных самое большое количество воды?</a:t>
            </a:r>
            <a:endParaRPr lang="ru-RU" dirty="0"/>
          </a:p>
        </p:txBody>
      </p:sp>
      <p:pic>
        <p:nvPicPr>
          <p:cNvPr id="18434" name="Picture 2" descr="F:\МОИ ДОКУМЕНТЫ-2\картинки биология\растения\арбу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500330" cy="2894083"/>
          </a:xfrm>
          <a:prstGeom prst="rect">
            <a:avLst/>
          </a:prstGeom>
          <a:noFill/>
        </p:spPr>
      </p:pic>
      <p:pic>
        <p:nvPicPr>
          <p:cNvPr id="18435" name="Picture 3" descr="F:\МОИ ДОКУМЕНТЫ-2\картинки биология\растения\огур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0"/>
            <a:ext cx="2857520" cy="2857520"/>
          </a:xfrm>
          <a:prstGeom prst="rect">
            <a:avLst/>
          </a:prstGeom>
          <a:noFill/>
        </p:spPr>
      </p:pic>
      <p:pic>
        <p:nvPicPr>
          <p:cNvPr id="18436" name="Picture 4" descr="F:\МОИ ДОКУМЕНТЫ-2\картинки биология\беспозвоночные животные\простейшие, кишечнополостные\кишечнополостные\медуза корнер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00240"/>
            <a:ext cx="339220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pPr algn="ctr"/>
            <a:r>
              <a:rPr lang="ru-RU" dirty="0" smtClean="0"/>
              <a:t>Свойства 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65" y="1572598"/>
            <a:ext cx="9144000" cy="5285401"/>
          </a:xfrm>
        </p:spPr>
        <p:txBody>
          <a:bodyPr/>
          <a:lstStyle/>
          <a:p>
            <a:r>
              <a:rPr lang="ru-RU" dirty="0" smtClean="0"/>
              <a:t>Высокая температура кипения и плавления;</a:t>
            </a:r>
          </a:p>
          <a:p>
            <a:r>
              <a:rPr lang="ru-RU" dirty="0" smtClean="0"/>
              <a:t>Полярность молекулы;</a:t>
            </a:r>
          </a:p>
          <a:p>
            <a:r>
              <a:rPr lang="ru-RU" dirty="0" smtClean="0"/>
              <a:t>Способность образовывать друг с другом водородные связи (способна к испарению);</a:t>
            </a:r>
          </a:p>
          <a:p>
            <a:r>
              <a:rPr lang="ru-RU" dirty="0" smtClean="0"/>
              <a:t>Прозрачна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ОИ ДОКУМЕНТЫ-2\картинки биология\общая биология\цитология\химический состав клетки\водородные связи в молекуле в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715" y="62520"/>
            <a:ext cx="9185715" cy="679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МОИ ДОКУМЕНТЫ-2\картинки биология\общая биология\цитология\химический состав клетки\молекула вод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77278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А какова роль воды?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Минеральные соли составляют 1 – 1,5% от массы клетки</a:t>
            </a:r>
            <a:endParaRPr lang="ru-RU" dirty="0"/>
          </a:p>
        </p:txBody>
      </p:sp>
      <p:pic>
        <p:nvPicPr>
          <p:cNvPr id="21506" name="Picture 2" descr="F:\МОИ ДОКУМЕНТЫ-2\картинки биология\общая биология\цитология\химический состав клетки\минеральные со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834465"/>
            <a:ext cx="7608258" cy="502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МОИ ДОКУМЕНТЫ-2\картинки биология\общая биология\цитология\химический состав клетки\соли в организм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9406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МОИ ДОКУМЕНТЫ-2\картинки биология\общая биология\цитология\химический состав клетки\соли кальция в организм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МОИ ДОКУМЕНТЫ-2\картинки биология\общая биология\цитология\химический состав клетки\буфер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8716828" cy="401480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1613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 концентрации солей внутри клетки зависят буферные свойства клетки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3759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Маркова Лайма </a:t>
            </a:r>
            <a:r>
              <a:rPr lang="ru-RU" sz="3600" dirty="0" err="1" smtClean="0"/>
              <a:t>Валдисовна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учитель биологии и химии</a:t>
            </a:r>
            <a:br>
              <a:rPr lang="ru-RU" sz="3600" dirty="0" smtClean="0"/>
            </a:br>
            <a:r>
              <a:rPr lang="ru-RU" sz="3600" dirty="0" err="1" smtClean="0"/>
              <a:t>Усть-Язьвинской</a:t>
            </a:r>
            <a:r>
              <a:rPr lang="ru-RU" sz="3600" dirty="0" smtClean="0"/>
              <a:t> МСОШ</a:t>
            </a:r>
            <a:br>
              <a:rPr lang="ru-RU" sz="3600" dirty="0" smtClean="0"/>
            </a:br>
            <a:r>
              <a:rPr lang="ru-RU" sz="3600" dirty="0" err="1" smtClean="0"/>
              <a:t>Красновишерского</a:t>
            </a:r>
            <a:r>
              <a:rPr lang="ru-RU" sz="3600" dirty="0" smtClean="0"/>
              <a:t> района Пермского края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ОИ ДОКУМЕНТЫ-2\картинки биология\общая биология\цитология\химический состав клетки\содержание элементов в клет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69" y="0"/>
            <a:ext cx="92090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И ДОКУМЕНТЫ-2\картинки биология\общая биология\цитология\химический состав клетки\макроэлемен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3027" cy="3643314"/>
          </a:xfrm>
          <a:prstGeom prst="rect">
            <a:avLst/>
          </a:prstGeom>
          <a:noFill/>
        </p:spPr>
      </p:pic>
      <p:pic>
        <p:nvPicPr>
          <p:cNvPr id="3075" name="Picture 3" descr="F:\МОИ ДОКУМЕНТЫ-2\картинки биология\общая биология\цитология\химический состав клетки\макроэлементы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1300"/>
            <a:ext cx="7786742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ДОКУМЕНТЫ-2\картинки биология\общая биология\цитология\химический состав клетки\микроэлементы.jpg"/>
          <p:cNvPicPr>
            <a:picLocks noChangeAspect="1" noChangeArrowheads="1"/>
          </p:cNvPicPr>
          <p:nvPr/>
        </p:nvPicPr>
        <p:blipFill>
          <a:blip r:embed="rId2"/>
          <a:srcRect b="55446"/>
          <a:stretch>
            <a:fillRect/>
          </a:stretch>
        </p:blipFill>
        <p:spPr bwMode="auto">
          <a:xfrm>
            <a:off x="7892" y="0"/>
            <a:ext cx="9080543" cy="1714488"/>
          </a:xfrm>
          <a:prstGeom prst="rect">
            <a:avLst/>
          </a:prstGeom>
          <a:noFill/>
        </p:spPr>
      </p:pic>
      <p:pic>
        <p:nvPicPr>
          <p:cNvPr id="4099" name="Picture 3" descr="F:\МОИ ДОКУМЕНТЫ-2\картинки биология\общая биология\цитология\химический состав клетки\ультрамикроэлементы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44000" cy="3940935"/>
          </a:xfrm>
          <a:prstGeom prst="rect">
            <a:avLst/>
          </a:prstGeom>
          <a:noFill/>
        </p:spPr>
      </p:pic>
      <p:pic>
        <p:nvPicPr>
          <p:cNvPr id="4100" name="Picture 4" descr="F:\МОИ ДОКУМЕНТЫ-2\картинки биология\общая биология\цитология\химический состав клетки\ультрамикроэлементы.jpg"/>
          <p:cNvPicPr>
            <a:picLocks noChangeAspect="1" noChangeArrowheads="1"/>
          </p:cNvPicPr>
          <p:nvPr/>
        </p:nvPicPr>
        <p:blipFill>
          <a:blip r:embed="rId4"/>
          <a:srcRect l="31405" b="73832"/>
          <a:stretch>
            <a:fillRect/>
          </a:stretch>
        </p:blipFill>
        <p:spPr bwMode="auto">
          <a:xfrm>
            <a:off x="809248" y="4714884"/>
            <a:ext cx="7623440" cy="214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ОИ ДОКУМЕНТЫ-2\картинки биология\общая биология\цитология\химический состав клетки\биоэлементы.jpg"/>
          <p:cNvPicPr>
            <a:picLocks noChangeAspect="1" noChangeArrowheads="1"/>
          </p:cNvPicPr>
          <p:nvPr/>
        </p:nvPicPr>
        <p:blipFill>
          <a:blip r:embed="rId2"/>
          <a:srcRect r="2030"/>
          <a:stretch>
            <a:fillRect/>
          </a:stretch>
        </p:blipFill>
        <p:spPr bwMode="auto">
          <a:xfrm>
            <a:off x="0" y="714356"/>
            <a:ext cx="91440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ОИ ДОКУМЕНТЫ-2\картинки биология\общая биология\цитология\химический состав клетки\ультрамикроэлементы 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7" y="1071546"/>
            <a:ext cx="912585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Значение микро и </a:t>
            </a:r>
            <a:r>
              <a:rPr lang="ru-RU" sz="4400" b="1" dirty="0" err="1" smtClean="0"/>
              <a:t>ультрамикроэлементов</a:t>
            </a:r>
            <a:r>
              <a:rPr lang="ru-RU" sz="4400" b="1" dirty="0" smtClean="0"/>
              <a:t>:</a:t>
            </a:r>
            <a:endParaRPr lang="ru-RU" sz="4400" b="1" dirty="0"/>
          </a:p>
        </p:txBody>
      </p:sp>
      <p:pic>
        <p:nvPicPr>
          <p:cNvPr id="7170" name="Picture 2" descr="F:\МОИ ДОКУМЕНТЫ-2\картинки биология\общая биология\цитология\химический состав клетки\роль желе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1781175"/>
            <a:ext cx="7105650" cy="5076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00438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Fe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164</Words>
  <Application>Microsoft Office PowerPoint</Application>
  <PresentationFormat>Экран (4:3)</PresentationFormat>
  <Paragraphs>33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Неорганические вещества клетки</vt:lpstr>
      <vt:lpstr>В состав клетки входит около 80 химических элементов</vt:lpstr>
      <vt:lpstr>Слайд 3</vt:lpstr>
      <vt:lpstr>Слайд 4</vt:lpstr>
      <vt:lpstr>Слайд 5</vt:lpstr>
      <vt:lpstr>Слайд 6</vt:lpstr>
      <vt:lpstr>Слайд 7</vt:lpstr>
      <vt:lpstr>Слайд 8</vt:lpstr>
      <vt:lpstr>Значение микро и ультрамикроэлементов: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Из элементов формируются вещества клетки</vt:lpstr>
      <vt:lpstr>Вода – самое распространенное вещество (80% массы тела)</vt:lpstr>
      <vt:lpstr>Слайд 19</vt:lpstr>
      <vt:lpstr>В клетках каких растений и животных самое большое количество воды?</vt:lpstr>
      <vt:lpstr>Свойства воды:</vt:lpstr>
      <vt:lpstr>Слайд 22</vt:lpstr>
      <vt:lpstr>Слайд 23</vt:lpstr>
      <vt:lpstr>А какова роль воды?</vt:lpstr>
      <vt:lpstr>Минеральные соли составляют 1 – 1,5% от массы клетки</vt:lpstr>
      <vt:lpstr>Слайд 26</vt:lpstr>
      <vt:lpstr>Слайд 27</vt:lpstr>
      <vt:lpstr>От концентрации солей внутри клетки зависят буферные свойства клетки</vt:lpstr>
      <vt:lpstr>Маркова Лайма Валдисовна, учитель биологии и химии Усть-Язьвинской МСОШ Красновишерского района Пермского края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Неорганические вещества клетки</dc:title>
  <dc:creator>Саша МАРКОВ</dc:creator>
  <cp:lastModifiedBy>Саша</cp:lastModifiedBy>
  <cp:revision>8</cp:revision>
  <dcterms:created xsi:type="dcterms:W3CDTF">2008-10-06T13:26:09Z</dcterms:created>
  <dcterms:modified xsi:type="dcterms:W3CDTF">2009-10-08T11:56:05Z</dcterms:modified>
</cp:coreProperties>
</file>